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9" r:id="rId4"/>
    <p:sldId id="299" r:id="rId5"/>
    <p:sldId id="676" r:id="rId6"/>
    <p:sldId id="677" r:id="rId7"/>
    <p:sldId id="678" r:id="rId8"/>
    <p:sldId id="679" r:id="rId9"/>
    <p:sldId id="680" r:id="rId10"/>
    <p:sldId id="681" r:id="rId11"/>
    <p:sldId id="682" r:id="rId12"/>
    <p:sldId id="683" r:id="rId13"/>
    <p:sldId id="684" r:id="rId14"/>
    <p:sldId id="685" r:id="rId15"/>
    <p:sldId id="686" r:id="rId16"/>
    <p:sldId id="687" r:id="rId17"/>
    <p:sldId id="688" r:id="rId18"/>
    <p:sldId id="689" r:id="rId19"/>
    <p:sldId id="690" r:id="rId20"/>
    <p:sldId id="691" r:id="rId21"/>
    <p:sldId id="692" r:id="rId22"/>
    <p:sldId id="693" r:id="rId23"/>
    <p:sldId id="694" r:id="rId24"/>
    <p:sldId id="695" r:id="rId25"/>
    <p:sldId id="696" r:id="rId26"/>
    <p:sldId id="697" r:id="rId27"/>
    <p:sldId id="698" r:id="rId28"/>
    <p:sldId id="699" r:id="rId29"/>
    <p:sldId id="700" r:id="rId30"/>
    <p:sldId id="704" r:id="rId31"/>
    <p:sldId id="701" r:id="rId32"/>
    <p:sldId id="702" r:id="rId33"/>
    <p:sldId id="705" r:id="rId34"/>
    <p:sldId id="706" r:id="rId35"/>
    <p:sldId id="707" r:id="rId36"/>
    <p:sldId id="708" r:id="rId37"/>
    <p:sldId id="675" r:id="rId38"/>
    <p:sldId id="29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Quattrocento Sans" panose="020B0502050000020003"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Tahoma" panose="020B0604030504040204" pitchFamily="3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FF88C-78DD-5749-A56E-369A16005E31}" v="28" dt="2023-05-29T00:07:26.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006"/>
  </p:normalViewPr>
  <p:slideViewPr>
    <p:cSldViewPr snapToGrid="0">
      <p:cViewPr varScale="1">
        <p:scale>
          <a:sx n="75" d="100"/>
          <a:sy n="75" d="100"/>
        </p:scale>
        <p:origin x="216" y="5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65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85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67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38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3214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10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59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1364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937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94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2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59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101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5755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5894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834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48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73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395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63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533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237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07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71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44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2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4236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674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36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34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02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11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i.ghn.vn/home/docs/detail?id=6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api.ghn.vn/home/docs/detail?id=7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i.ghn.vn/home/docs/detail?id=6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s://api.ghn.vn/home/docs/detail?id=12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5sao.ghn.de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pi.ghn.vn/home/docs/detail?id=4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làm việc với api bên thứ ba</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a:lnSpc>
                <a:spcPct val="150000"/>
              </a:lnSpc>
            </a:pPr>
            <a:r>
              <a:rPr lang="en-US" sz="2200" b="1">
                <a:latin typeface="Tahoma" panose="020B0604030504040204" pitchFamily="34" charset="0"/>
                <a:ea typeface="Tahoma" panose="020B0604030504040204" pitchFamily="34" charset="0"/>
                <a:cs typeface="Tahoma" panose="020B0604030504040204" pitchFamily="34" charset="0"/>
              </a:rPr>
              <a:t>Tạo m</a:t>
            </a:r>
            <a:r>
              <a:rPr lang="en-US" sz="2200" b="1">
                <a:effectLst/>
                <a:latin typeface="Tahoma" panose="020B0604030504040204" pitchFamily="34" charset="0"/>
                <a:ea typeface="Tahoma" panose="020B0604030504040204" pitchFamily="34" charset="0"/>
                <a:cs typeface="Tahoma" panose="020B0604030504040204" pitchFamily="34" charset="0"/>
              </a:rPr>
              <a:t>odel dữ liệu thành phố / tỉnh (</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https://api.ghn.vn/home/docs/detail?id=60</a:t>
            </a:r>
            <a:r>
              <a:rPr lang="en-US" sz="2200" b="1">
                <a:effectLst/>
                <a:latin typeface="Tahoma" panose="020B0604030504040204" pitchFamily="34" charset="0"/>
                <a:ea typeface="Tahoma" panose="020B0604030504040204" pitchFamily="34" charset="0"/>
                <a:cs typeface="Tahoma" panose="020B0604030504040204" pitchFamily="34" charset="0"/>
              </a:rPr>
              <a:t>)</a:t>
            </a:r>
            <a:endParaRPr lang="en-US" sz="2200">
              <a:effectLst/>
              <a:latin typeface="Tahoma" panose="020B0604030504040204" pitchFamily="34" charset="0"/>
              <a:ea typeface="Tahoma" panose="020B0604030504040204" pitchFamily="34" charset="0"/>
              <a:cs typeface="Tahoma" panose="020B0604030504040204" pitchFamily="34" charset="0"/>
            </a:endParaRPr>
          </a:p>
          <a:p>
            <a:pPr marL="50800" indent="0">
              <a:lnSpc>
                <a:spcPct val="150000"/>
              </a:lnSpc>
              <a:buNone/>
            </a:pPr>
            <a:endParaRPr lang="en-US" sz="2200">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2" name="Picture 1">
            <a:extLst>
              <a:ext uri="{FF2B5EF4-FFF2-40B4-BE49-F238E27FC236}">
                <a16:creationId xmlns:a16="http://schemas.microsoft.com/office/drawing/2014/main" id="{212D797C-E5B2-B644-50FC-0614AB2E18E7}"/>
              </a:ext>
            </a:extLst>
          </p:cNvPr>
          <p:cNvPicPr>
            <a:picLocks noChangeAspect="1"/>
          </p:cNvPicPr>
          <p:nvPr/>
        </p:nvPicPr>
        <p:blipFill>
          <a:blip r:embed="rId4"/>
          <a:stretch>
            <a:fillRect/>
          </a:stretch>
        </p:blipFill>
        <p:spPr>
          <a:xfrm>
            <a:off x="3837940" y="2343502"/>
            <a:ext cx="4516120" cy="4313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6954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b="1">
                <a:latin typeface="Tahoma" panose="020B0604030504040204" pitchFamily="34" charset="0"/>
                <a:ea typeface="Tahoma" panose="020B0604030504040204" pitchFamily="34" charset="0"/>
                <a:cs typeface="Tahoma" panose="020B0604030504040204" pitchFamily="34" charset="0"/>
              </a:rPr>
              <a:t>Tạo m</a:t>
            </a:r>
            <a:r>
              <a:rPr lang="en-US" sz="2200" b="1">
                <a:effectLst/>
                <a:latin typeface="Tahoma" panose="020B0604030504040204" pitchFamily="34" charset="0"/>
                <a:ea typeface="Tahoma" panose="020B0604030504040204" pitchFamily="34" charset="0"/>
                <a:cs typeface="Tahoma" panose="020B0604030504040204" pitchFamily="34" charset="0"/>
              </a:rPr>
              <a:t>odel dữ liệu Quận/Huyện (</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https://api.ghn.vn/home/docs/detail?id=78</a:t>
            </a:r>
            <a:r>
              <a:rPr lang="en-US" sz="2200" b="1">
                <a:effectLst/>
                <a:latin typeface="Tahoma" panose="020B0604030504040204" pitchFamily="34" charset="0"/>
                <a:ea typeface="Tahoma" panose="020B0604030504040204" pitchFamily="34" charset="0"/>
                <a:cs typeface="Tahoma" panose="020B0604030504040204" pitchFamily="34" charset="0"/>
              </a:rPr>
              <a:t>)</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517A964B-DCA7-F6F7-676C-EC51DA0C8D8F}"/>
              </a:ext>
            </a:extLst>
          </p:cNvPr>
          <p:cNvPicPr>
            <a:picLocks noChangeAspect="1"/>
          </p:cNvPicPr>
          <p:nvPr/>
        </p:nvPicPr>
        <p:blipFill>
          <a:blip r:embed="rId4"/>
          <a:stretch>
            <a:fillRect/>
          </a:stretch>
        </p:blipFill>
        <p:spPr>
          <a:xfrm>
            <a:off x="4300220" y="1984738"/>
            <a:ext cx="3591560" cy="4494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2869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b="1">
                <a:effectLst/>
                <a:latin typeface="Tahoma" panose="020B0604030504040204" pitchFamily="34" charset="0"/>
                <a:ea typeface="Tahoma" panose="020B0604030504040204" pitchFamily="34" charset="0"/>
                <a:cs typeface="Tahoma" panose="020B0604030504040204" pitchFamily="34" charset="0"/>
              </a:rPr>
              <a:t>Tạo model Request lấy danh sách Quận Huyện</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72A6FAEA-F3FE-EA8F-94A0-6FEEA9FBB52E}"/>
              </a:ext>
            </a:extLst>
          </p:cNvPr>
          <p:cNvPicPr>
            <a:picLocks noChangeAspect="1"/>
          </p:cNvPicPr>
          <p:nvPr/>
        </p:nvPicPr>
        <p:blipFill>
          <a:blip r:embed="rId3"/>
          <a:stretch>
            <a:fillRect/>
          </a:stretch>
        </p:blipFill>
        <p:spPr>
          <a:xfrm>
            <a:off x="3513522" y="1671319"/>
            <a:ext cx="5164955" cy="4688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770481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b="1">
                <a:latin typeface="Tahoma" panose="020B0604030504040204" pitchFamily="34" charset="0"/>
                <a:ea typeface="Tahoma" panose="020B0604030504040204" pitchFamily="34" charset="0"/>
                <a:cs typeface="Tahoma" panose="020B0604030504040204" pitchFamily="34" charset="0"/>
              </a:rPr>
              <a:t>Tạo m</a:t>
            </a:r>
            <a:r>
              <a:rPr lang="en-US" sz="2200" b="1">
                <a:effectLst/>
                <a:latin typeface="Tahoma" panose="020B0604030504040204" pitchFamily="34" charset="0"/>
                <a:ea typeface="Tahoma" panose="020B0604030504040204" pitchFamily="34" charset="0"/>
                <a:cs typeface="Tahoma" panose="020B0604030504040204" pitchFamily="34" charset="0"/>
              </a:rPr>
              <a:t>odel dữ liệu Phường/Xã (</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https://api.ghn.vn/home/docs/detail?id=61</a:t>
            </a:r>
            <a:r>
              <a:rPr lang="en-US" sz="2200" b="1">
                <a:effectLst/>
                <a:latin typeface="Tahoma" panose="020B0604030504040204" pitchFamily="34" charset="0"/>
                <a:ea typeface="Tahoma" panose="020B0604030504040204" pitchFamily="34" charset="0"/>
                <a:cs typeface="Tahoma" panose="020B0604030504040204" pitchFamily="34" charset="0"/>
              </a:rPr>
              <a:t>)</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7463796E-CBF2-1D6F-4AEF-DEBC0E531082}"/>
              </a:ext>
            </a:extLst>
          </p:cNvPr>
          <p:cNvPicPr>
            <a:picLocks noChangeAspect="1"/>
          </p:cNvPicPr>
          <p:nvPr/>
        </p:nvPicPr>
        <p:blipFill>
          <a:blip r:embed="rId4"/>
          <a:stretch>
            <a:fillRect/>
          </a:stretch>
        </p:blipFill>
        <p:spPr>
          <a:xfrm>
            <a:off x="4256863" y="2024425"/>
            <a:ext cx="3678273" cy="4558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806900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b="1">
                <a:effectLst/>
                <a:latin typeface="Tahoma" panose="020B0604030504040204" pitchFamily="34" charset="0"/>
                <a:ea typeface="Tahoma" panose="020B0604030504040204" pitchFamily="34" charset="0"/>
                <a:cs typeface="Tahoma" panose="020B0604030504040204" pitchFamily="34" charset="0"/>
              </a:rPr>
              <a:t>Model Response GHN </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6408F273-0E3C-9E87-ED53-7F050779325A}"/>
              </a:ext>
            </a:extLst>
          </p:cNvPr>
          <p:cNvPicPr>
            <a:picLocks noChangeAspect="1"/>
          </p:cNvPicPr>
          <p:nvPr/>
        </p:nvPicPr>
        <p:blipFill>
          <a:blip r:embed="rId3"/>
          <a:stretch>
            <a:fillRect/>
          </a:stretch>
        </p:blipFill>
        <p:spPr>
          <a:xfrm>
            <a:off x="3493002" y="1572348"/>
            <a:ext cx="5205995" cy="5011014"/>
          </a:xfrm>
          <a:prstGeom prst="rect">
            <a:avLst/>
          </a:prstGeom>
        </p:spPr>
      </p:pic>
    </p:spTree>
    <p:extLst>
      <p:ext uri="{BB962C8B-B14F-4D97-AF65-F5344CB8AC3E}">
        <p14:creationId xmlns:p14="http://schemas.microsoft.com/office/powerpoint/2010/main" val="347949418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b="1">
                <a:effectLst/>
                <a:latin typeface="Tahoma" panose="020B0604030504040204" pitchFamily="34" charset="0"/>
                <a:ea typeface="Tahoma" panose="020B0604030504040204" pitchFamily="34" charset="0"/>
                <a:cs typeface="Tahoma" panose="020B0604030504040204" pitchFamily="34" charset="0"/>
              </a:rPr>
              <a:t>Tạo GHN Services và GHN Request (</a:t>
            </a:r>
            <a:r>
              <a:rPr lang="en-US" sz="2200">
                <a:effectLst/>
                <a:latin typeface="Tahoma" panose="020B0604030504040204" pitchFamily="34" charset="0"/>
                <a:ea typeface="Tahoma" panose="020B0604030504040204" pitchFamily="34" charset="0"/>
                <a:cs typeface="Tahoma" panose="020B0604030504040204" pitchFamily="34" charset="0"/>
              </a:rPr>
              <a:t> tại folder </a:t>
            </a:r>
            <a:r>
              <a:rPr lang="en-US" sz="2200" b="1">
                <a:effectLst/>
                <a:latin typeface="Tahoma" panose="020B0604030504040204" pitchFamily="34" charset="0"/>
                <a:ea typeface="Tahoma" panose="020B0604030504040204" pitchFamily="34" charset="0"/>
                <a:cs typeface="Tahoma" panose="020B0604030504040204" pitchFamily="34" charset="0"/>
              </a:rPr>
              <a:t>Serives)</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28CEDDEE-3BAA-DFFC-FAD0-8EA7BAB78183}"/>
              </a:ext>
            </a:extLst>
          </p:cNvPr>
          <p:cNvPicPr>
            <a:picLocks noChangeAspect="1"/>
          </p:cNvPicPr>
          <p:nvPr/>
        </p:nvPicPr>
        <p:blipFill>
          <a:blip r:embed="rId3"/>
          <a:stretch>
            <a:fillRect/>
          </a:stretch>
        </p:blipFill>
        <p:spPr>
          <a:xfrm>
            <a:off x="2130304" y="1826894"/>
            <a:ext cx="7931391" cy="4330065"/>
          </a:xfrm>
          <a:prstGeom prst="rect">
            <a:avLst/>
          </a:prstGeom>
        </p:spPr>
      </p:pic>
    </p:spTree>
    <p:extLst>
      <p:ext uri="{BB962C8B-B14F-4D97-AF65-F5344CB8AC3E}">
        <p14:creationId xmlns:p14="http://schemas.microsoft.com/office/powerpoint/2010/main" val="213461137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b="1">
                <a:effectLst/>
                <a:latin typeface="Tahoma" panose="020B0604030504040204" pitchFamily="34" charset="0"/>
                <a:ea typeface="Tahoma" panose="020B0604030504040204" pitchFamily="34" charset="0"/>
                <a:cs typeface="Tahoma" panose="020B0604030504040204" pitchFamily="34" charset="0"/>
              </a:rPr>
              <a:t>Tạo GHN Services và GHN Request (</a:t>
            </a:r>
            <a:r>
              <a:rPr lang="en-US" sz="2200">
                <a:effectLst/>
                <a:latin typeface="Tahoma" panose="020B0604030504040204" pitchFamily="34" charset="0"/>
                <a:ea typeface="Tahoma" panose="020B0604030504040204" pitchFamily="34" charset="0"/>
                <a:cs typeface="Tahoma" panose="020B0604030504040204" pitchFamily="34" charset="0"/>
              </a:rPr>
              <a:t> tại folder </a:t>
            </a:r>
            <a:r>
              <a:rPr lang="en-US" sz="2200" b="1">
                <a:effectLst/>
                <a:latin typeface="Tahoma" panose="020B0604030504040204" pitchFamily="34" charset="0"/>
                <a:ea typeface="Tahoma" panose="020B0604030504040204" pitchFamily="34" charset="0"/>
                <a:cs typeface="Tahoma" panose="020B0604030504040204" pitchFamily="34" charset="0"/>
              </a:rPr>
              <a:t>Serives)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1809DA3F-A46D-B6AD-AA83-EFEEE7FF5080}"/>
              </a:ext>
            </a:extLst>
          </p:cNvPr>
          <p:cNvPicPr>
            <a:picLocks noChangeAspect="1"/>
          </p:cNvPicPr>
          <p:nvPr/>
        </p:nvPicPr>
        <p:blipFill>
          <a:blip r:embed="rId3"/>
          <a:stretch>
            <a:fillRect/>
          </a:stretch>
        </p:blipFill>
        <p:spPr>
          <a:xfrm>
            <a:off x="3832860" y="1529500"/>
            <a:ext cx="4526280" cy="5053862"/>
          </a:xfrm>
          <a:prstGeom prst="rect">
            <a:avLst/>
          </a:prstGeom>
        </p:spPr>
      </p:pic>
    </p:spTree>
    <p:extLst>
      <p:ext uri="{BB962C8B-B14F-4D97-AF65-F5344CB8AC3E}">
        <p14:creationId xmlns:p14="http://schemas.microsoft.com/office/powerpoint/2010/main" val="17947446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Mua hàng (Tại giao diện sản phẩm thêm nút mua, khi nhấn mua sẽ truyển sang giao diện chọn vị trí giao hàng)</a:t>
            </a:r>
            <a:endParaRPr lang="en-US" sz="2200" i="1">
              <a:effectLst/>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5FDF3182-C68C-AF0A-F948-B6CA07F94A03}"/>
              </a:ext>
            </a:extLst>
          </p:cNvPr>
          <p:cNvPicPr>
            <a:picLocks noChangeAspect="1"/>
          </p:cNvPicPr>
          <p:nvPr/>
        </p:nvPicPr>
        <p:blipFill>
          <a:blip r:embed="rId3"/>
          <a:stretch>
            <a:fillRect/>
          </a:stretch>
        </p:blipFill>
        <p:spPr>
          <a:xfrm>
            <a:off x="1935573" y="2440106"/>
            <a:ext cx="8320854" cy="3445687"/>
          </a:xfrm>
          <a:prstGeom prst="rect">
            <a:avLst/>
          </a:prstGeom>
        </p:spPr>
      </p:pic>
    </p:spTree>
    <p:extLst>
      <p:ext uri="{BB962C8B-B14F-4D97-AF65-F5344CB8AC3E}">
        <p14:creationId xmlns:p14="http://schemas.microsoft.com/office/powerpoint/2010/main" val="16646448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Chọn vị trí giao hàng</a:t>
            </a:r>
            <a:endParaRPr lang="en-US" sz="2200" i="1">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05C8362-7233-5225-C989-0C9D6796B5FD}"/>
              </a:ext>
            </a:extLst>
          </p:cNvPr>
          <p:cNvPicPr>
            <a:picLocks noChangeAspect="1"/>
          </p:cNvPicPr>
          <p:nvPr/>
        </p:nvPicPr>
        <p:blipFill>
          <a:blip r:embed="rId3"/>
          <a:stretch>
            <a:fillRect/>
          </a:stretch>
        </p:blipFill>
        <p:spPr>
          <a:xfrm>
            <a:off x="1669914" y="1727201"/>
            <a:ext cx="8852171" cy="4267200"/>
          </a:xfrm>
          <a:prstGeom prst="rect">
            <a:avLst/>
          </a:prstGeom>
        </p:spPr>
      </p:pic>
    </p:spTree>
    <p:extLst>
      <p:ext uri="{BB962C8B-B14F-4D97-AF65-F5344CB8AC3E}">
        <p14:creationId xmlns:p14="http://schemas.microsoft.com/office/powerpoint/2010/main" val="247350917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Chọn vị trí giao hàng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2" name="Picture 1">
            <a:extLst>
              <a:ext uri="{FF2B5EF4-FFF2-40B4-BE49-F238E27FC236}">
                <a16:creationId xmlns:a16="http://schemas.microsoft.com/office/drawing/2014/main" id="{8169AA60-37D9-DB44-6A1B-42D9D87EF863}"/>
              </a:ext>
            </a:extLst>
          </p:cNvPr>
          <p:cNvPicPr>
            <a:picLocks noChangeAspect="1"/>
          </p:cNvPicPr>
          <p:nvPr/>
        </p:nvPicPr>
        <p:blipFill>
          <a:blip r:embed="rId3"/>
          <a:stretch>
            <a:fillRect/>
          </a:stretch>
        </p:blipFill>
        <p:spPr>
          <a:xfrm>
            <a:off x="2644365" y="1849708"/>
            <a:ext cx="6903269" cy="4629468"/>
          </a:xfrm>
          <a:prstGeom prst="rect">
            <a:avLst/>
          </a:prstGeom>
        </p:spPr>
      </p:pic>
    </p:spTree>
    <p:extLst>
      <p:ext uri="{BB962C8B-B14F-4D97-AF65-F5344CB8AC3E}">
        <p14:creationId xmlns:p14="http://schemas.microsoft.com/office/powerpoint/2010/main" val="32188489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Giới thiệu API bên thứ ba</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Làm việc với API bên thứ ba (GHN)</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Chọn vị trí giao hàng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4FDEC4E2-8FD4-18BC-BE48-29413C97DF72}"/>
              </a:ext>
            </a:extLst>
          </p:cNvPr>
          <p:cNvPicPr>
            <a:picLocks noChangeAspect="1"/>
          </p:cNvPicPr>
          <p:nvPr/>
        </p:nvPicPr>
        <p:blipFill>
          <a:blip r:embed="rId3"/>
          <a:stretch>
            <a:fillRect/>
          </a:stretch>
        </p:blipFill>
        <p:spPr>
          <a:xfrm>
            <a:off x="2919635" y="1544273"/>
            <a:ext cx="6352729" cy="4934903"/>
          </a:xfrm>
          <a:prstGeom prst="rect">
            <a:avLst/>
          </a:prstGeom>
        </p:spPr>
      </p:pic>
    </p:spTree>
    <p:extLst>
      <p:ext uri="{BB962C8B-B14F-4D97-AF65-F5344CB8AC3E}">
        <p14:creationId xmlns:p14="http://schemas.microsoft.com/office/powerpoint/2010/main" val="380586265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Chọn vị trí giao hàng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2" name="Picture 1">
            <a:extLst>
              <a:ext uri="{FF2B5EF4-FFF2-40B4-BE49-F238E27FC236}">
                <a16:creationId xmlns:a16="http://schemas.microsoft.com/office/drawing/2014/main" id="{A65CBCD5-3EA2-E848-D874-BF160C29425C}"/>
              </a:ext>
            </a:extLst>
          </p:cNvPr>
          <p:cNvPicPr>
            <a:picLocks noChangeAspect="1"/>
          </p:cNvPicPr>
          <p:nvPr/>
        </p:nvPicPr>
        <p:blipFill>
          <a:blip r:embed="rId3"/>
          <a:stretch>
            <a:fillRect/>
          </a:stretch>
        </p:blipFill>
        <p:spPr>
          <a:xfrm>
            <a:off x="1878421" y="2144077"/>
            <a:ext cx="8435157" cy="3647124"/>
          </a:xfrm>
          <a:prstGeom prst="rect">
            <a:avLst/>
          </a:prstGeom>
        </p:spPr>
      </p:pic>
    </p:spTree>
    <p:extLst>
      <p:ext uri="{BB962C8B-B14F-4D97-AF65-F5344CB8AC3E}">
        <p14:creationId xmlns:p14="http://schemas.microsoft.com/office/powerpoint/2010/main" val="38755989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Chọn vị trí giao hàng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49D3D04B-0374-7F0D-0AC8-70E3516601F2}"/>
              </a:ext>
            </a:extLst>
          </p:cNvPr>
          <p:cNvPicPr>
            <a:picLocks noChangeAspect="1"/>
          </p:cNvPicPr>
          <p:nvPr/>
        </p:nvPicPr>
        <p:blipFill>
          <a:blip r:embed="rId3"/>
          <a:stretch>
            <a:fillRect/>
          </a:stretch>
        </p:blipFill>
        <p:spPr>
          <a:xfrm>
            <a:off x="6405880" y="1170984"/>
            <a:ext cx="4568067" cy="5412378"/>
          </a:xfrm>
          <a:prstGeom prst="rect">
            <a:avLst/>
          </a:prstGeom>
        </p:spPr>
      </p:pic>
    </p:spTree>
    <p:extLst>
      <p:ext uri="{BB962C8B-B14F-4D97-AF65-F5344CB8AC3E}">
        <p14:creationId xmlns:p14="http://schemas.microsoft.com/office/powerpoint/2010/main" val="218258086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Xem video demo</a:t>
            </a:r>
            <a:endParaRPr lang="en-US" sz="2200" i="1">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login screen with black text and orange box&#10;&#10;Description automatically generated">
            <a:extLst>
              <a:ext uri="{FF2B5EF4-FFF2-40B4-BE49-F238E27FC236}">
                <a16:creationId xmlns:a16="http://schemas.microsoft.com/office/drawing/2014/main" id="{45ABCB76-AB97-3776-FE1D-D651551E07E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6320" y="1092836"/>
            <a:ext cx="3088640" cy="5490526"/>
          </a:xfrm>
          <a:prstGeom prst="rect">
            <a:avLst/>
          </a:prstGeom>
          <a:noFill/>
          <a:ln>
            <a:noFill/>
          </a:ln>
        </p:spPr>
      </p:pic>
    </p:spTree>
    <p:extLst>
      <p:ext uri="{BB962C8B-B14F-4D97-AF65-F5344CB8AC3E}">
        <p14:creationId xmlns:p14="http://schemas.microsoft.com/office/powerpoint/2010/main" val="279693243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2485858"/>
            <a:ext cx="86995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Làm việc với api bên thứ 3 (ghn)</a:t>
            </a:r>
          </a:p>
          <a:p>
            <a:pPr marL="0" marR="0" lvl="0" indent="0" algn="l" rtl="0">
              <a:lnSpc>
                <a:spcPct val="100000"/>
              </a:lnSpc>
              <a:spcBef>
                <a:spcPts val="0"/>
              </a:spcBef>
              <a:spcAft>
                <a:spcPts val="0"/>
              </a:spcAft>
              <a:buClr>
                <a:srgbClr val="000000"/>
              </a:buClr>
              <a:buSzPts val="4800"/>
              <a:buFont typeface="Arial"/>
              <a:buNone/>
            </a:pPr>
            <a:r>
              <a:rPr lang="en-US" sz="4400" b="1" cap="small">
                <a:solidFill>
                  <a:srgbClr val="F2700E"/>
                </a:solidFill>
                <a:latin typeface="Times New Roman"/>
                <a:ea typeface="Times New Roman"/>
                <a:cs typeface="Times New Roman"/>
                <a:sym typeface="Times New Roman"/>
              </a:rPr>
              <a:t>tạo đơn hàng</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872929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model database</a:t>
            </a:r>
            <a:endParaRPr lang="en-US" sz="2200" i="1">
              <a:effectLst/>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7B2D5954-DE8A-E171-D8A9-A1FC86D381E1}"/>
              </a:ext>
            </a:extLst>
          </p:cNvPr>
          <p:cNvPicPr>
            <a:picLocks noChangeAspect="1"/>
          </p:cNvPicPr>
          <p:nvPr/>
        </p:nvPicPr>
        <p:blipFill>
          <a:blip r:embed="rId3"/>
          <a:stretch>
            <a:fillRect/>
          </a:stretch>
        </p:blipFill>
        <p:spPr>
          <a:xfrm>
            <a:off x="2878750" y="2114879"/>
            <a:ext cx="8060102" cy="4191328"/>
          </a:xfrm>
          <a:prstGeom prst="rect">
            <a:avLst/>
          </a:prstGeom>
        </p:spPr>
      </p:pic>
    </p:spTree>
    <p:extLst>
      <p:ext uri="{BB962C8B-B14F-4D97-AF65-F5344CB8AC3E}">
        <p14:creationId xmlns:p14="http://schemas.microsoft.com/office/powerpoint/2010/main" val="428797751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Viết API lưu thông tin đơn hàng vào database (</a:t>
            </a:r>
            <a:r>
              <a:rPr lang="en-US" sz="2200" b="1">
                <a:effectLst/>
                <a:latin typeface="Tahoma" panose="020B0604030504040204" pitchFamily="34" charset="0"/>
                <a:ea typeface="Tahoma" panose="020B0604030504040204" pitchFamily="34" charset="0"/>
                <a:cs typeface="Tahoma" panose="020B0604030504040204" pitchFamily="34" charset="0"/>
              </a:rPr>
              <a:t>api.js)</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0B0BBFB2-D0EB-3B0A-1E75-C6DBCEBE5E59}"/>
              </a:ext>
            </a:extLst>
          </p:cNvPr>
          <p:cNvPicPr>
            <a:picLocks noChangeAspect="1"/>
          </p:cNvPicPr>
          <p:nvPr/>
        </p:nvPicPr>
        <p:blipFill>
          <a:blip r:embed="rId3"/>
          <a:stretch>
            <a:fillRect/>
          </a:stretch>
        </p:blipFill>
        <p:spPr>
          <a:xfrm>
            <a:off x="3364624" y="1725832"/>
            <a:ext cx="5462751" cy="4857530"/>
          </a:xfrm>
          <a:prstGeom prst="rect">
            <a:avLst/>
          </a:prstGeom>
        </p:spPr>
      </p:pic>
    </p:spTree>
    <p:extLst>
      <p:ext uri="{BB962C8B-B14F-4D97-AF65-F5344CB8AC3E}">
        <p14:creationId xmlns:p14="http://schemas.microsoft.com/office/powerpoint/2010/main" val="405062162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a:t>
            </a:r>
          </a:p>
        </p:txBody>
      </p:sp>
      <p:pic>
        <p:nvPicPr>
          <p:cNvPr id="2" name="Picture 1">
            <a:extLst>
              <a:ext uri="{FF2B5EF4-FFF2-40B4-BE49-F238E27FC236}">
                <a16:creationId xmlns:a16="http://schemas.microsoft.com/office/drawing/2014/main" id="{3254A3E1-B35B-838B-104B-D51D7068E3DC}"/>
              </a:ext>
            </a:extLst>
          </p:cNvPr>
          <p:cNvPicPr>
            <a:picLocks noChangeAspect="1"/>
          </p:cNvPicPr>
          <p:nvPr/>
        </p:nvPicPr>
        <p:blipFill>
          <a:blip r:embed="rId4"/>
          <a:stretch>
            <a:fillRect/>
          </a:stretch>
        </p:blipFill>
        <p:spPr>
          <a:xfrm>
            <a:off x="3436120" y="2090374"/>
            <a:ext cx="5319760" cy="4388802"/>
          </a:xfrm>
          <a:prstGeom prst="rect">
            <a:avLst/>
          </a:prstGeom>
        </p:spPr>
      </p:pic>
    </p:spTree>
    <p:extLst>
      <p:ext uri="{BB962C8B-B14F-4D97-AF65-F5344CB8AC3E}">
        <p14:creationId xmlns:p14="http://schemas.microsoft.com/office/powerpoint/2010/main" val="20178832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DC643D81-44AC-6563-912D-55C1E8968BDB}"/>
              </a:ext>
            </a:extLst>
          </p:cNvPr>
          <p:cNvPicPr>
            <a:picLocks noChangeAspect="1"/>
          </p:cNvPicPr>
          <p:nvPr/>
        </p:nvPicPr>
        <p:blipFill>
          <a:blip r:embed="rId4"/>
          <a:stretch>
            <a:fillRect/>
          </a:stretch>
        </p:blipFill>
        <p:spPr>
          <a:xfrm>
            <a:off x="3733165" y="2051384"/>
            <a:ext cx="4725670" cy="4427792"/>
          </a:xfrm>
          <a:prstGeom prst="rect">
            <a:avLst/>
          </a:prstGeom>
        </p:spPr>
      </p:pic>
    </p:spTree>
    <p:extLst>
      <p:ext uri="{BB962C8B-B14F-4D97-AF65-F5344CB8AC3E}">
        <p14:creationId xmlns:p14="http://schemas.microsoft.com/office/powerpoint/2010/main" val="306465063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2" name="Picture 1">
            <a:extLst>
              <a:ext uri="{FF2B5EF4-FFF2-40B4-BE49-F238E27FC236}">
                <a16:creationId xmlns:a16="http://schemas.microsoft.com/office/drawing/2014/main" id="{391A8F4D-2937-1AB1-F7B8-C2B0176F506E}"/>
              </a:ext>
            </a:extLst>
          </p:cNvPr>
          <p:cNvPicPr>
            <a:picLocks noChangeAspect="1"/>
          </p:cNvPicPr>
          <p:nvPr/>
        </p:nvPicPr>
        <p:blipFill>
          <a:blip r:embed="rId4"/>
          <a:stretch>
            <a:fillRect/>
          </a:stretch>
        </p:blipFill>
        <p:spPr>
          <a:xfrm>
            <a:off x="2958734" y="2448606"/>
            <a:ext cx="6274532" cy="4134756"/>
          </a:xfrm>
          <a:prstGeom prst="rect">
            <a:avLst/>
          </a:prstGeom>
        </p:spPr>
      </p:pic>
    </p:spTree>
    <p:extLst>
      <p:ext uri="{BB962C8B-B14F-4D97-AF65-F5344CB8AC3E}">
        <p14:creationId xmlns:p14="http://schemas.microsoft.com/office/powerpoint/2010/main" val="120902965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1" y="2073600"/>
            <a:ext cx="850531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Giới thiệu api bên thứ ba</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Làm việc với api bên thứ ba (ghn)</a:t>
            </a: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191E1493-7C05-0CD7-AF8F-60D9DD0243C4}"/>
              </a:ext>
            </a:extLst>
          </p:cNvPr>
          <p:cNvPicPr>
            <a:picLocks noChangeAspect="1"/>
          </p:cNvPicPr>
          <p:nvPr/>
        </p:nvPicPr>
        <p:blipFill>
          <a:blip r:embed="rId4"/>
          <a:stretch>
            <a:fillRect/>
          </a:stretch>
        </p:blipFill>
        <p:spPr>
          <a:xfrm>
            <a:off x="2177477" y="2150381"/>
            <a:ext cx="7837045" cy="4328795"/>
          </a:xfrm>
          <a:prstGeom prst="rect">
            <a:avLst/>
          </a:prstGeom>
        </p:spPr>
      </p:pic>
    </p:spTree>
    <p:extLst>
      <p:ext uri="{BB962C8B-B14F-4D97-AF65-F5344CB8AC3E}">
        <p14:creationId xmlns:p14="http://schemas.microsoft.com/office/powerpoint/2010/main" val="101947449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B37E491C-9285-D794-1E28-39978E31B81F}"/>
              </a:ext>
            </a:extLst>
          </p:cNvPr>
          <p:cNvPicPr>
            <a:picLocks noChangeAspect="1"/>
          </p:cNvPicPr>
          <p:nvPr/>
        </p:nvPicPr>
        <p:blipFill>
          <a:blip r:embed="rId4"/>
          <a:stretch>
            <a:fillRect/>
          </a:stretch>
        </p:blipFill>
        <p:spPr>
          <a:xfrm>
            <a:off x="3124200" y="2201816"/>
            <a:ext cx="5943600" cy="4277360"/>
          </a:xfrm>
          <a:prstGeom prst="rect">
            <a:avLst/>
          </a:prstGeom>
        </p:spPr>
      </p:pic>
    </p:spTree>
    <p:extLst>
      <p:ext uri="{BB962C8B-B14F-4D97-AF65-F5344CB8AC3E}">
        <p14:creationId xmlns:p14="http://schemas.microsoft.com/office/powerpoint/2010/main" val="406007900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Tạo </a:t>
            </a:r>
            <a:r>
              <a:rPr lang="en-US" sz="2200" b="1">
                <a:effectLst/>
                <a:latin typeface="Tahoma" panose="020B0604030504040204" pitchFamily="34" charset="0"/>
                <a:ea typeface="Tahoma" panose="020B0604030504040204" pitchFamily="34" charset="0"/>
                <a:cs typeface="Tahoma" panose="020B0604030504040204" pitchFamily="34" charset="0"/>
              </a:rPr>
              <a:t>Model </a:t>
            </a:r>
            <a:r>
              <a:rPr lang="en-US" sz="2200">
                <a:latin typeface="Tahoma" panose="020B0604030504040204" pitchFamily="34" charset="0"/>
                <a:ea typeface="Tahoma" panose="020B0604030504040204" pitchFamily="34" charset="0"/>
                <a:cs typeface="Tahoma" panose="020B0604030504040204" pitchFamily="34" charset="0"/>
              </a:rPr>
              <a:t> </a:t>
            </a:r>
            <a:r>
              <a:rPr lang="en-US" sz="2200" b="1">
                <a:effectLst/>
                <a:latin typeface="Tahoma" panose="020B0604030504040204" pitchFamily="34" charset="0"/>
                <a:ea typeface="Tahoma" panose="020B0604030504040204" pitchFamily="34" charset="0"/>
                <a:cs typeface="Tahoma" panose="020B0604030504040204" pitchFamily="34" charset="0"/>
              </a:rPr>
              <a:t>JSON GHN Order </a:t>
            </a:r>
            <a:r>
              <a:rPr lang="en-US" sz="2200">
                <a:effectLst/>
                <a:latin typeface="Tahoma" panose="020B0604030504040204" pitchFamily="34" charset="0"/>
                <a:ea typeface="Tahoma" panose="020B0604030504040204" pitchFamily="34" charset="0"/>
                <a:cs typeface="Tahoma" panose="020B0604030504040204" pitchFamily="34" charset="0"/>
              </a:rPr>
              <a:t>(</a:t>
            </a:r>
            <a:r>
              <a:rPr lang="en-US" sz="2200" b="1" u="sng">
                <a:solidFill>
                  <a:srgbClr val="0000FF"/>
                </a:solidFill>
                <a:effectLst/>
                <a:latin typeface="Tahoma" panose="020B0604030504040204" pitchFamily="34" charset="0"/>
                <a:ea typeface="Tahoma" panose="020B0604030504040204" pitchFamily="34" charset="0"/>
                <a:cs typeface="Tahoma" panose="020B0604030504040204" pitchFamily="34" charset="0"/>
                <a:hlinkClick r:id="rId3"/>
              </a:rPr>
              <a:t>https://api.ghn.vn/home/docs/detail?id=123</a:t>
            </a:r>
            <a:r>
              <a:rPr lang="en-US" sz="2200">
                <a:effectLst/>
                <a:latin typeface="Tahoma" panose="020B0604030504040204" pitchFamily="34" charset="0"/>
                <a:ea typeface="Tahoma" panose="020B0604030504040204" pitchFamily="34" charset="0"/>
                <a:cs typeface="Tahoma" panose="020B0604030504040204" pitchFamily="34" charset="0"/>
              </a:rPr>
              <a:t> )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3" name="Picture 2">
            <a:extLst>
              <a:ext uri="{FF2B5EF4-FFF2-40B4-BE49-F238E27FC236}">
                <a16:creationId xmlns:a16="http://schemas.microsoft.com/office/drawing/2014/main" id="{67308570-E51D-4BC0-93C4-DA82CD1655EF}"/>
              </a:ext>
            </a:extLst>
          </p:cNvPr>
          <p:cNvPicPr>
            <a:picLocks noChangeAspect="1"/>
          </p:cNvPicPr>
          <p:nvPr/>
        </p:nvPicPr>
        <p:blipFill>
          <a:blip r:embed="rId4"/>
          <a:stretch>
            <a:fillRect/>
          </a:stretch>
        </p:blipFill>
        <p:spPr>
          <a:xfrm>
            <a:off x="3792175" y="2188322"/>
            <a:ext cx="4607649" cy="4395040"/>
          </a:xfrm>
          <a:prstGeom prst="rect">
            <a:avLst/>
          </a:prstGeom>
        </p:spPr>
      </p:pic>
    </p:spTree>
    <p:extLst>
      <p:ext uri="{BB962C8B-B14F-4D97-AF65-F5344CB8AC3E}">
        <p14:creationId xmlns:p14="http://schemas.microsoft.com/office/powerpoint/2010/main" val="2371794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a:lnSpc>
                <a:spcPct val="115000"/>
              </a:lnSpc>
              <a:spcBef>
                <a:spcPts val="0"/>
              </a:spcBef>
              <a:spcAft>
                <a:spcPts val="1000"/>
              </a:spcAft>
            </a:pPr>
            <a:r>
              <a:rPr lang="en-US" sz="2200" b="1">
                <a:effectLst/>
                <a:latin typeface="Tahoma" panose="020B0604030504040204" pitchFamily="34" charset="0"/>
                <a:ea typeface="Tahoma" panose="020B0604030504040204" pitchFamily="34" charset="0"/>
                <a:cs typeface="Tahoma" panose="020B0604030504040204" pitchFamily="34" charset="0"/>
              </a:rPr>
              <a:t>Thêm Interface GHNServices và interface ApiSevices</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8C020BB-0478-A905-C9C6-1E54419FAC94}"/>
              </a:ext>
            </a:extLst>
          </p:cNvPr>
          <p:cNvPicPr>
            <a:picLocks noChangeAspect="1"/>
          </p:cNvPicPr>
          <p:nvPr/>
        </p:nvPicPr>
        <p:blipFill>
          <a:blip r:embed="rId3"/>
          <a:stretch>
            <a:fillRect/>
          </a:stretch>
        </p:blipFill>
        <p:spPr>
          <a:xfrm>
            <a:off x="3022600" y="3236596"/>
            <a:ext cx="5943600" cy="2554605"/>
          </a:xfrm>
          <a:prstGeom prst="rect">
            <a:avLst/>
          </a:prstGeom>
        </p:spPr>
      </p:pic>
      <p:pic>
        <p:nvPicPr>
          <p:cNvPr id="5" name="Picture 4">
            <a:extLst>
              <a:ext uri="{FF2B5EF4-FFF2-40B4-BE49-F238E27FC236}">
                <a16:creationId xmlns:a16="http://schemas.microsoft.com/office/drawing/2014/main" id="{808C1EF5-E410-1CF2-6F92-820787BFB993}"/>
              </a:ext>
            </a:extLst>
          </p:cNvPr>
          <p:cNvPicPr>
            <a:picLocks noChangeAspect="1"/>
          </p:cNvPicPr>
          <p:nvPr/>
        </p:nvPicPr>
        <p:blipFill>
          <a:blip r:embed="rId4"/>
          <a:stretch>
            <a:fillRect/>
          </a:stretch>
        </p:blipFill>
        <p:spPr>
          <a:xfrm>
            <a:off x="3022600" y="1819004"/>
            <a:ext cx="5943600" cy="1114425"/>
          </a:xfrm>
          <a:prstGeom prst="rect">
            <a:avLst/>
          </a:prstGeom>
        </p:spPr>
      </p:pic>
    </p:spTree>
    <p:extLst>
      <p:ext uri="{BB962C8B-B14F-4D97-AF65-F5344CB8AC3E}">
        <p14:creationId xmlns:p14="http://schemas.microsoft.com/office/powerpoint/2010/main" val="281008376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Tại file </a:t>
            </a:r>
            <a:r>
              <a:rPr lang="en-US" sz="2200" b="1">
                <a:effectLst/>
                <a:latin typeface="Tahoma" panose="020B0604030504040204" pitchFamily="34" charset="0"/>
                <a:ea typeface="Tahoma" panose="020B0604030504040204" pitchFamily="34" charset="0"/>
                <a:cs typeface="Tahoma" panose="020B0604030504040204" pitchFamily="34" charset="0"/>
              </a:rPr>
              <a:t>LocationActivity</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5FB2C5F8-CED2-A7D3-502B-648BECEDBB0D}"/>
              </a:ext>
            </a:extLst>
          </p:cNvPr>
          <p:cNvPicPr>
            <a:picLocks noChangeAspect="1"/>
          </p:cNvPicPr>
          <p:nvPr/>
        </p:nvPicPr>
        <p:blipFill>
          <a:blip r:embed="rId3"/>
          <a:stretch>
            <a:fillRect/>
          </a:stretch>
        </p:blipFill>
        <p:spPr>
          <a:xfrm>
            <a:off x="3937001" y="1695450"/>
            <a:ext cx="5943600" cy="4686300"/>
          </a:xfrm>
          <a:prstGeom prst="rect">
            <a:avLst/>
          </a:prstGeom>
        </p:spPr>
      </p:pic>
    </p:spTree>
    <p:extLst>
      <p:ext uri="{BB962C8B-B14F-4D97-AF65-F5344CB8AC3E}">
        <p14:creationId xmlns:p14="http://schemas.microsoft.com/office/powerpoint/2010/main" val="8337715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Tại file </a:t>
            </a:r>
            <a:r>
              <a:rPr lang="en-US" sz="2200" b="1">
                <a:effectLst/>
                <a:latin typeface="Tahoma" panose="020B0604030504040204" pitchFamily="34" charset="0"/>
                <a:ea typeface="Tahoma" panose="020B0604030504040204" pitchFamily="34" charset="0"/>
                <a:cs typeface="Tahoma" panose="020B0604030504040204" pitchFamily="34" charset="0"/>
              </a:rPr>
              <a:t>LocationActivity </a:t>
            </a:r>
            <a:r>
              <a:rPr lang="en-US" sz="2200" i="1">
                <a:effectLst/>
                <a:latin typeface="Tahoma" panose="020B0604030504040204" pitchFamily="34" charset="0"/>
                <a:ea typeface="Tahoma" panose="020B0604030504040204" pitchFamily="34" charset="0"/>
                <a:cs typeface="Tahoma" panose="020B0604030504040204" pitchFamily="34" charset="0"/>
              </a:rPr>
              <a:t>(tiếp theo)</a:t>
            </a:r>
          </a:p>
        </p:txBody>
      </p:sp>
      <p:pic>
        <p:nvPicPr>
          <p:cNvPr id="2" name="Picture 1">
            <a:extLst>
              <a:ext uri="{FF2B5EF4-FFF2-40B4-BE49-F238E27FC236}">
                <a16:creationId xmlns:a16="http://schemas.microsoft.com/office/drawing/2014/main" id="{99860E6C-BAEB-1CD6-9AF3-8DDA0A7D2879}"/>
              </a:ext>
            </a:extLst>
          </p:cNvPr>
          <p:cNvPicPr>
            <a:picLocks noChangeAspect="1"/>
          </p:cNvPicPr>
          <p:nvPr/>
        </p:nvPicPr>
        <p:blipFill>
          <a:blip r:embed="rId3"/>
          <a:stretch>
            <a:fillRect/>
          </a:stretch>
        </p:blipFill>
        <p:spPr>
          <a:xfrm>
            <a:off x="3124200" y="1607502"/>
            <a:ext cx="5943600" cy="4975860"/>
          </a:xfrm>
          <a:prstGeom prst="rect">
            <a:avLst/>
          </a:prstGeom>
        </p:spPr>
      </p:pic>
    </p:spTree>
    <p:extLst>
      <p:ext uri="{BB962C8B-B14F-4D97-AF65-F5344CB8AC3E}">
        <p14:creationId xmlns:p14="http://schemas.microsoft.com/office/powerpoint/2010/main" val="10868530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0" marR="0" algn="just">
              <a:lnSpc>
                <a:spcPct val="115000"/>
              </a:lnSpc>
              <a:spcBef>
                <a:spcPts val="0"/>
              </a:spcBef>
              <a:spcAft>
                <a:spcPts val="1000"/>
              </a:spcAft>
            </a:pPr>
            <a:r>
              <a:rPr lang="en-US" sz="2200">
                <a:effectLst/>
                <a:latin typeface="Tahoma" panose="020B0604030504040204" pitchFamily="34" charset="0"/>
                <a:ea typeface="Tahoma" panose="020B0604030504040204" pitchFamily="34" charset="0"/>
                <a:cs typeface="Tahoma" panose="020B0604030504040204" pitchFamily="34" charset="0"/>
              </a:rPr>
              <a:t>Xem video demo</a:t>
            </a:r>
            <a:endParaRPr lang="en-US" sz="2200" i="1">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4DB5F157-3CF1-2CAA-B550-E31D39D021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2475" y="1131252"/>
            <a:ext cx="3067050" cy="5452110"/>
          </a:xfrm>
          <a:prstGeom prst="rect">
            <a:avLst/>
          </a:prstGeom>
          <a:noFill/>
          <a:ln>
            <a:noFill/>
          </a:ln>
        </p:spPr>
      </p:pic>
    </p:spTree>
    <p:extLst>
      <p:ext uri="{BB962C8B-B14F-4D97-AF65-F5344CB8AC3E}">
        <p14:creationId xmlns:p14="http://schemas.microsoft.com/office/powerpoint/2010/main" val="202725103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3024466"/>
            <a:ext cx="8102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Api b</a:t>
            </a:r>
            <a:r>
              <a:rPr lang="en-US" sz="4400" b="1" cap="small">
                <a:solidFill>
                  <a:srgbClr val="F2700E"/>
                </a:solidFill>
                <a:latin typeface="Times New Roman"/>
                <a:ea typeface="Times New Roman"/>
                <a:cs typeface="Times New Roman"/>
                <a:sym typeface="Times New Roman"/>
              </a:rPr>
              <a:t>ên thứ ba</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Api bên thứ 3 là gì?</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API bên thứ ba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Third-Party API</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là một loại giao diện lập trình ứng dụng (API) được cung cấp bởi một tổ chức hoặc cá nhân không liên quan đến tổ chức hoặc cá nhân sử dụng API đó. API này cho phép các nhà phát triển sử dụng các dịch vụ, chức năng hoặc dữ liệu của người cung cấp API bên thứ ba trong ứng dụng hoặc dự án của họ.</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descr="A diagram of a service&#10;&#10;Description automatically generated">
            <a:extLst>
              <a:ext uri="{FF2B5EF4-FFF2-40B4-BE49-F238E27FC236}">
                <a16:creationId xmlns:a16="http://schemas.microsoft.com/office/drawing/2014/main" id="{E4BF7F42-660D-386C-EE0B-97A7D2F17820}"/>
              </a:ext>
            </a:extLst>
          </p:cNvPr>
          <p:cNvPicPr>
            <a:picLocks noChangeAspect="1"/>
          </p:cNvPicPr>
          <p:nvPr/>
        </p:nvPicPr>
        <p:blipFill>
          <a:blip r:embed="rId3"/>
          <a:stretch>
            <a:fillRect/>
          </a:stretch>
        </p:blipFill>
        <p:spPr>
          <a:xfrm>
            <a:off x="5086472" y="3159760"/>
            <a:ext cx="6495928" cy="3240722"/>
          </a:xfrm>
          <a:prstGeom prst="rect">
            <a:avLst/>
          </a:prstGeom>
          <a:ln>
            <a:noFill/>
          </a:ln>
          <a:effectLst>
            <a:softEdge rad="112500"/>
          </a:effectLst>
        </p:spPr>
      </p:pic>
    </p:spTree>
    <p:extLst>
      <p:ext uri="{BB962C8B-B14F-4D97-AF65-F5344CB8AC3E}">
        <p14:creationId xmlns:p14="http://schemas.microsoft.com/office/powerpoint/2010/main" val="30485658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Một số api bên thứ 3 thông dụng</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Ví dụ phổ biến về API bên thứ ba bao gồm API của các công ty lớn như Facebook, Twitter, Google Maps, PayPal, và nhiều dịch vụ khác. Các nhà phát triển có thể sử dụng API này để tích hợp các tính năng hoặc dữ liệu từ các dịch vụ này vào ứng dụng của họ, giúp cung cấp các trải nghiệm mở rộng cho người dùng.</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6" name="Picture 5" descr="A person holding a sign with many logos&#10;&#10;Description automatically generated with medium confidence">
            <a:extLst>
              <a:ext uri="{FF2B5EF4-FFF2-40B4-BE49-F238E27FC236}">
                <a16:creationId xmlns:a16="http://schemas.microsoft.com/office/drawing/2014/main" id="{B8C12FAC-0A8C-A868-3B63-E803FFABF881}"/>
              </a:ext>
            </a:extLst>
          </p:cNvPr>
          <p:cNvPicPr>
            <a:picLocks noChangeAspect="1"/>
          </p:cNvPicPr>
          <p:nvPr/>
        </p:nvPicPr>
        <p:blipFill>
          <a:blip r:embed="rId3"/>
          <a:stretch>
            <a:fillRect/>
          </a:stretch>
        </p:blipFill>
        <p:spPr>
          <a:xfrm>
            <a:off x="4393247" y="3278504"/>
            <a:ext cx="3405505" cy="3405505"/>
          </a:xfrm>
          <a:prstGeom prst="rect">
            <a:avLst/>
          </a:prstGeom>
        </p:spPr>
      </p:pic>
    </p:spTree>
    <p:extLst>
      <p:ext uri="{BB962C8B-B14F-4D97-AF65-F5344CB8AC3E}">
        <p14:creationId xmlns:p14="http://schemas.microsoft.com/office/powerpoint/2010/main" val="171131229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Một số dịch vụ từ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50000"/>
              </a:lnSpc>
              <a:spcBef>
                <a:spcPts val="560"/>
              </a:spcBef>
              <a:spcAft>
                <a:spcPts val="0"/>
              </a:spcAft>
              <a:buClr>
                <a:srgbClr val="FF5A33"/>
              </a:buClr>
              <a:buSzPts val="2800"/>
              <a:buFont typeface="Noto Sans Symbols"/>
              <a:buChar char="❑"/>
            </a:pP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API bên thứ ba có thể cung cấp các dịch vụ đa dạng, chẳng hạn như xác thực người dùng, truy cập dữ liệu, thanh toán trực tuyến, chia sẻ nội dung trên mạng xã hội, và nhiều tính năng khác.</a:t>
            </a:r>
            <a:endParaRPr lang="en-US" sz="2200" b="1">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descr="A computer and a phone&#10;&#10;Description automatically generated with medium confidence">
            <a:extLst>
              <a:ext uri="{FF2B5EF4-FFF2-40B4-BE49-F238E27FC236}">
                <a16:creationId xmlns:a16="http://schemas.microsoft.com/office/drawing/2014/main" id="{BBD3509E-F5EB-8CB5-DA4A-3DBB43BCE911}"/>
              </a:ext>
            </a:extLst>
          </p:cNvPr>
          <p:cNvPicPr>
            <a:picLocks noChangeAspect="1"/>
          </p:cNvPicPr>
          <p:nvPr/>
        </p:nvPicPr>
        <p:blipFill>
          <a:blip r:embed="rId3"/>
          <a:stretch>
            <a:fillRect/>
          </a:stretch>
        </p:blipFill>
        <p:spPr>
          <a:xfrm>
            <a:off x="2733040" y="2958577"/>
            <a:ext cx="6725920" cy="3520599"/>
          </a:xfrm>
          <a:prstGeom prst="rect">
            <a:avLst/>
          </a:prstGeom>
          <a:ln>
            <a:noFill/>
          </a:ln>
          <a:effectLst>
            <a:softEdge rad="112500"/>
          </a:effectLst>
        </p:spPr>
      </p:pic>
    </p:spTree>
    <p:extLst>
      <p:ext uri="{BB962C8B-B14F-4D97-AF65-F5344CB8AC3E}">
        <p14:creationId xmlns:p14="http://schemas.microsoft.com/office/powerpoint/2010/main" val="143254505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492500" y="2485858"/>
            <a:ext cx="86995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Làm việc với api bên thứ 3 (ghn)</a:t>
            </a:r>
          </a:p>
          <a:p>
            <a:pPr marL="0" marR="0" lvl="0" indent="0" algn="l" rtl="0">
              <a:lnSpc>
                <a:spcPct val="100000"/>
              </a:lnSpc>
              <a:spcBef>
                <a:spcPts val="0"/>
              </a:spcBef>
              <a:spcAft>
                <a:spcPts val="0"/>
              </a:spcAft>
              <a:buClr>
                <a:srgbClr val="000000"/>
              </a:buClr>
              <a:buSzPts val="4800"/>
              <a:buFont typeface="Arial"/>
              <a:buNone/>
            </a:pPr>
            <a:r>
              <a:rPr lang="en-US" sz="4400" b="1" cap="small">
                <a:solidFill>
                  <a:srgbClr val="F2700E"/>
                </a:solidFill>
                <a:latin typeface="Times New Roman"/>
                <a:ea typeface="Times New Roman"/>
                <a:cs typeface="Times New Roman"/>
                <a:sym typeface="Times New Roman"/>
              </a:rPr>
              <a:t>lấy thông tin địa chỉ</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5584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Làm việc với api bên thứ ba</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a:lnSpc>
                <a:spcPct val="150000"/>
              </a:lnSpc>
            </a:pPr>
            <a:r>
              <a:rPr lang="en-US"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Truy cập trang web </a:t>
            </a:r>
            <a:r>
              <a:rPr lang="en-US" sz="2200" u="sng">
                <a:solidFill>
                  <a:srgbClr val="4F81BD"/>
                </a:solidFill>
                <a:latin typeface="Tahoma" panose="020B0604030504040204" pitchFamily="34" charset="0"/>
                <a:ea typeface="Tahoma" panose="020B0604030504040204" pitchFamily="34" charset="0"/>
                <a:cs typeface="Tahoma" panose="020B0604030504040204" pitchFamily="34" charset="0"/>
                <a:hlinkClick r:id="rId3"/>
              </a:rPr>
              <a:t>https://5sao.ghn.dev/</a:t>
            </a:r>
            <a:endParaRPr lang="en-US" sz="2200" u="sng">
              <a:solidFill>
                <a:srgbClr val="4F81BD"/>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sym typeface="Tahoma"/>
              </a:rPr>
              <a:t>Đăng ký tài khoản và xem hướng dẫn </a:t>
            </a:r>
            <a:r>
              <a:rPr lang="en-US" sz="2200">
                <a:latin typeface="Tahoma" panose="020B0604030504040204" pitchFamily="34" charset="0"/>
                <a:ea typeface="Tahoma" panose="020B0604030504040204" pitchFamily="34" charset="0"/>
                <a:cs typeface="Tahoma" panose="020B0604030504040204" pitchFamily="34" charset="0"/>
                <a:sym typeface="Tahoma"/>
                <a:hlinkClick r:id="rId4"/>
              </a:rPr>
              <a:t>https://api.ghn.vn/home/docs/detail?id=49</a:t>
            </a:r>
            <a:endParaRPr lang="en-US" sz="2200">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4" name="Picture 3">
            <a:extLst>
              <a:ext uri="{FF2B5EF4-FFF2-40B4-BE49-F238E27FC236}">
                <a16:creationId xmlns:a16="http://schemas.microsoft.com/office/drawing/2014/main" id="{E9DBC1CD-1877-F4E6-153F-0E2254E0C183}"/>
              </a:ext>
            </a:extLst>
          </p:cNvPr>
          <p:cNvPicPr>
            <a:picLocks noChangeAspect="1"/>
          </p:cNvPicPr>
          <p:nvPr/>
        </p:nvPicPr>
        <p:blipFill>
          <a:blip r:embed="rId5"/>
          <a:stretch>
            <a:fillRect/>
          </a:stretch>
        </p:blipFill>
        <p:spPr>
          <a:xfrm>
            <a:off x="2673187" y="2551284"/>
            <a:ext cx="6845626" cy="3927892"/>
          </a:xfrm>
          <a:prstGeom prst="rect">
            <a:avLst/>
          </a:prstGeom>
        </p:spPr>
      </p:pic>
    </p:spTree>
    <p:extLst>
      <p:ext uri="{BB962C8B-B14F-4D97-AF65-F5344CB8AC3E}">
        <p14:creationId xmlns:p14="http://schemas.microsoft.com/office/powerpoint/2010/main" val="152254747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5272</TotalTime>
  <Words>927</Words>
  <Application>Microsoft Office PowerPoint</Application>
  <PresentationFormat>Widescreen</PresentationFormat>
  <Paragraphs>78</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Noto Sans Symbols</vt:lpstr>
      <vt:lpstr>Courier New</vt:lpstr>
      <vt:lpstr>Arial</vt:lpstr>
      <vt:lpstr>Calibri</vt:lpstr>
      <vt:lpstr>Roboto</vt:lpstr>
      <vt:lpstr>Tahoma</vt:lpstr>
      <vt:lpstr>Times New Roman</vt:lpstr>
      <vt:lpstr>Quattrocento Sans</vt:lpstr>
      <vt:lpstr>Custom Design</vt:lpstr>
      <vt:lpstr>LẬP TRÌNH ANDROID VỚI RESTAPI</vt:lpstr>
      <vt:lpstr>Giới thiệu môn học</vt:lpstr>
      <vt:lpstr>PowerPoint Presentation</vt:lpstr>
      <vt:lpstr>PowerPoint Presentation</vt:lpstr>
      <vt:lpstr>Api bên thứ 3 là gì?</vt:lpstr>
      <vt:lpstr>Một số api bên thứ 3 thông dụng</vt:lpstr>
      <vt:lpstr>Một số dịch vụ từ api bên thứ ba</vt:lpstr>
      <vt:lpstr>PowerPoint Presentation</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PowerPoint Presentation</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Làm việc với api bên thứ ba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Quân VP</cp:lastModifiedBy>
  <cp:revision>21</cp:revision>
  <dcterms:created xsi:type="dcterms:W3CDTF">2013-04-23T08:05:00Z</dcterms:created>
  <dcterms:modified xsi:type="dcterms:W3CDTF">2023-09-12T07:01:57Z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